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Lst>
  <p:sldSz cx="7772400" cy="100584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68">
          <p15:clr>
            <a:srgbClr val="A4A3A4"/>
          </p15:clr>
        </p15:guide>
        <p15:guide id="2" pos="244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72" d="100"/>
          <a:sy n="72" d="100"/>
        </p:scale>
        <p:origin x="2430" y="54"/>
      </p:cViewPr>
      <p:guideLst>
        <p:guide orient="horz" pos="3168"/>
        <p:guide pos="2448"/>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82930" y="3124624"/>
            <a:ext cx="6606540" cy="2156037"/>
          </a:xfrm>
        </p:spPr>
        <p:txBody>
          <a:bodyPr/>
          <a:lstStyle/>
          <a:p>
            <a:r>
              <a:rPr lang="en-US"/>
              <a:t>Click to edit Master title style</a:t>
            </a:r>
          </a:p>
        </p:txBody>
      </p:sp>
      <p:sp>
        <p:nvSpPr>
          <p:cNvPr id="3" name="Subtitle 2"/>
          <p:cNvSpPr>
            <a:spLocks noGrp="1"/>
          </p:cNvSpPr>
          <p:nvPr>
            <p:ph type="subTitle" idx="1"/>
          </p:nvPr>
        </p:nvSpPr>
        <p:spPr>
          <a:xfrm>
            <a:off x="1165860" y="5699760"/>
            <a:ext cx="5440680" cy="257048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F0CF3081-342E-334F-B8E3-3FA398AFCF3B}" type="datetimeFigureOut">
              <a:rPr lang="en-US" smtClean="0"/>
              <a:pPr/>
              <a:t>10/21/2021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722C54-5EBC-8142-B0E1-A82621E2F348}"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0CF3081-342E-334F-B8E3-3FA398AFCF3B}" type="datetimeFigureOut">
              <a:rPr lang="en-US" smtClean="0"/>
              <a:pPr/>
              <a:t>10/21/2021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722C54-5EBC-8142-B0E1-A82621E2F34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790281" y="591397"/>
            <a:ext cx="1485662" cy="1258697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30598" y="591397"/>
            <a:ext cx="4330144" cy="1258697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0CF3081-342E-334F-B8E3-3FA398AFCF3B}" type="datetimeFigureOut">
              <a:rPr lang="en-US" smtClean="0"/>
              <a:pPr/>
              <a:t>10/21/2021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722C54-5EBC-8142-B0E1-A82621E2F34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0CF3081-342E-334F-B8E3-3FA398AFCF3B}" type="datetimeFigureOut">
              <a:rPr lang="en-US" smtClean="0"/>
              <a:pPr/>
              <a:t>10/21/2021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722C54-5EBC-8142-B0E1-A82621E2F34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13966" y="6463454"/>
            <a:ext cx="6606540" cy="1997710"/>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613966" y="4263180"/>
            <a:ext cx="6606540" cy="2200274"/>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0CF3081-342E-334F-B8E3-3FA398AFCF3B}" type="datetimeFigureOut">
              <a:rPr lang="en-US" smtClean="0"/>
              <a:pPr/>
              <a:t>10/21/2021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722C54-5EBC-8142-B0E1-A82621E2F348}"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30597" y="3441277"/>
            <a:ext cx="2907903" cy="973709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3368040" y="3441277"/>
            <a:ext cx="2907904" cy="973709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0CF3081-342E-334F-B8E3-3FA398AFCF3B}" type="datetimeFigureOut">
              <a:rPr lang="en-US" smtClean="0"/>
              <a:pPr/>
              <a:t>10/21/2021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0722C54-5EBC-8142-B0E1-A82621E2F34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8620" y="402802"/>
            <a:ext cx="6995160" cy="16764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388620" y="2251499"/>
            <a:ext cx="3434160" cy="93831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388620" y="3189817"/>
            <a:ext cx="3434160" cy="579522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3948272" y="2251499"/>
            <a:ext cx="3435509" cy="93831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3948272" y="3189817"/>
            <a:ext cx="3435509" cy="579522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0CF3081-342E-334F-B8E3-3FA398AFCF3B}" type="datetimeFigureOut">
              <a:rPr lang="en-US" smtClean="0"/>
              <a:pPr/>
              <a:t>10/21/2021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0722C54-5EBC-8142-B0E1-A82621E2F34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0CF3081-342E-334F-B8E3-3FA398AFCF3B}" type="datetimeFigureOut">
              <a:rPr lang="en-US" smtClean="0"/>
              <a:pPr/>
              <a:t>10/21/2021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0722C54-5EBC-8142-B0E1-A82621E2F34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0CF3081-342E-334F-B8E3-3FA398AFCF3B}" type="datetimeFigureOut">
              <a:rPr lang="en-US" smtClean="0"/>
              <a:pPr/>
              <a:t>10/21/2021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0722C54-5EBC-8142-B0E1-A82621E2F34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88620" y="400473"/>
            <a:ext cx="2557066" cy="170434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038792" y="400474"/>
            <a:ext cx="4344988" cy="8584566"/>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388620" y="2104814"/>
            <a:ext cx="2557066" cy="688022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0CF3081-342E-334F-B8E3-3FA398AFCF3B}" type="datetimeFigureOut">
              <a:rPr lang="en-US" smtClean="0"/>
              <a:pPr/>
              <a:t>10/21/2021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0722C54-5EBC-8142-B0E1-A82621E2F34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23445" y="7040880"/>
            <a:ext cx="4663440" cy="831216"/>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523445" y="898737"/>
            <a:ext cx="4663440" cy="603504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523445" y="7872096"/>
            <a:ext cx="4663440" cy="118046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0CF3081-342E-334F-B8E3-3FA398AFCF3B}" type="datetimeFigureOut">
              <a:rPr lang="en-US" smtClean="0"/>
              <a:pPr/>
              <a:t>10/21/2021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0722C54-5EBC-8142-B0E1-A82621E2F348}"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8620" y="402802"/>
            <a:ext cx="6995160" cy="16764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388620" y="2346961"/>
            <a:ext cx="6995160" cy="6638079"/>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388620" y="9322647"/>
            <a:ext cx="1813560" cy="535517"/>
          </a:xfrm>
          <a:prstGeom prst="rect">
            <a:avLst/>
          </a:prstGeom>
        </p:spPr>
        <p:txBody>
          <a:bodyPr vert="horz" lIns="91440" tIns="45720" rIns="91440" bIns="45720" rtlCol="0" anchor="ctr"/>
          <a:lstStyle>
            <a:lvl1pPr algn="l">
              <a:defRPr sz="1200">
                <a:solidFill>
                  <a:schemeClr val="tx1">
                    <a:tint val="75000"/>
                  </a:schemeClr>
                </a:solidFill>
              </a:defRPr>
            </a:lvl1pPr>
          </a:lstStyle>
          <a:p>
            <a:fld id="{F0CF3081-342E-334F-B8E3-3FA398AFCF3B}" type="datetimeFigureOut">
              <a:rPr lang="en-US" smtClean="0"/>
              <a:pPr/>
              <a:t>10/21/2021</a:t>
            </a:fld>
            <a:endParaRPr lang="en-US"/>
          </a:p>
        </p:txBody>
      </p:sp>
      <p:sp>
        <p:nvSpPr>
          <p:cNvPr id="5" name="Footer Placeholder 4"/>
          <p:cNvSpPr>
            <a:spLocks noGrp="1"/>
          </p:cNvSpPr>
          <p:nvPr>
            <p:ph type="ftr" sz="quarter" idx="3"/>
          </p:nvPr>
        </p:nvSpPr>
        <p:spPr>
          <a:xfrm>
            <a:off x="2655570" y="9322647"/>
            <a:ext cx="2461260" cy="535517"/>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570220" y="9322647"/>
            <a:ext cx="1813560" cy="535517"/>
          </a:xfrm>
          <a:prstGeom prst="rect">
            <a:avLst/>
          </a:prstGeom>
        </p:spPr>
        <p:txBody>
          <a:bodyPr vert="horz" lIns="91440" tIns="45720" rIns="91440" bIns="45720" rtlCol="0" anchor="ctr"/>
          <a:lstStyle>
            <a:lvl1pPr algn="r">
              <a:defRPr sz="1200">
                <a:solidFill>
                  <a:schemeClr val="tx1">
                    <a:tint val="75000"/>
                  </a:schemeClr>
                </a:solidFill>
              </a:defRPr>
            </a:lvl1pPr>
          </a:lstStyle>
          <a:p>
            <a:fld id="{70722C54-5EBC-8142-B0E1-A82621E2F34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descr="Slide07.png"/>
          <p:cNvPicPr>
            <a:picLocks noChangeAspect="1"/>
          </p:cNvPicPr>
          <p:nvPr/>
        </p:nvPicPr>
        <p:blipFill>
          <a:blip r:embed="rId2"/>
          <a:stretch>
            <a:fillRect/>
          </a:stretch>
        </p:blipFill>
        <p:spPr>
          <a:xfrm>
            <a:off x="5572" y="-1"/>
            <a:ext cx="7772400" cy="10058401"/>
          </a:xfrm>
          <a:prstGeom prst="rect">
            <a:avLst/>
          </a:prstGeom>
        </p:spPr>
      </p:pic>
      <p:sp>
        <p:nvSpPr>
          <p:cNvPr id="3" name="TextBox 2"/>
          <p:cNvSpPr txBox="1"/>
          <p:nvPr/>
        </p:nvSpPr>
        <p:spPr>
          <a:xfrm>
            <a:off x="-1" y="9944172"/>
            <a:ext cx="1261884" cy="184666"/>
          </a:xfrm>
          <a:prstGeom prst="rect">
            <a:avLst/>
          </a:prstGeom>
          <a:noFill/>
        </p:spPr>
        <p:txBody>
          <a:bodyPr wrap="none" rtlCol="0">
            <a:spAutoFit/>
          </a:bodyPr>
          <a:lstStyle/>
          <a:p>
            <a:pPr algn="ctr"/>
            <a:r>
              <a:rPr lang="en-US" sz="600" dirty="0">
                <a:latin typeface="Times New Roman"/>
                <a:cs typeface="Times New Roman"/>
              </a:rPr>
              <a:t>©2017 EB Academic Camps, LLC</a:t>
            </a:r>
          </a:p>
        </p:txBody>
      </p:sp>
      <p:sp>
        <p:nvSpPr>
          <p:cNvPr id="5" name="TextBox 4"/>
          <p:cNvSpPr txBox="1"/>
          <p:nvPr/>
        </p:nvSpPr>
        <p:spPr>
          <a:xfrm>
            <a:off x="-37474" y="715826"/>
            <a:ext cx="4184735" cy="584775"/>
          </a:xfrm>
          <a:prstGeom prst="rect">
            <a:avLst/>
          </a:prstGeom>
          <a:noFill/>
        </p:spPr>
        <p:txBody>
          <a:bodyPr wrap="none" rtlCol="0">
            <a:spAutoFit/>
          </a:bodyPr>
          <a:lstStyle/>
          <a:p>
            <a:r>
              <a:rPr lang="en-US" sz="3200" dirty="0">
                <a:effectLst>
                  <a:outerShdw blurRad="50800" dist="38100" dir="2700000" algn="tl" rotWithShape="0">
                    <a:srgbClr val="000000">
                      <a:alpha val="43000"/>
                    </a:srgbClr>
                  </a:outerShdw>
                </a:effectLst>
                <a:latin typeface="KG All of Me"/>
                <a:cs typeface="KG All of Me"/>
              </a:rPr>
              <a:t>Waterville Public School</a:t>
            </a:r>
          </a:p>
        </p:txBody>
      </p:sp>
      <p:sp>
        <p:nvSpPr>
          <p:cNvPr id="7" name="TextBox 6"/>
          <p:cNvSpPr txBox="1"/>
          <p:nvPr/>
        </p:nvSpPr>
        <p:spPr>
          <a:xfrm>
            <a:off x="-1" y="1246835"/>
            <a:ext cx="4779463" cy="630942"/>
          </a:xfrm>
          <a:prstGeom prst="rect">
            <a:avLst/>
          </a:prstGeom>
          <a:noFill/>
        </p:spPr>
        <p:txBody>
          <a:bodyPr wrap="square" rtlCol="0">
            <a:spAutoFit/>
          </a:bodyPr>
          <a:lstStyle/>
          <a:p>
            <a:pPr algn="ctr"/>
            <a:r>
              <a:rPr lang="en-US" sz="3500" dirty="0">
                <a:ln>
                  <a:solidFill>
                    <a:schemeClr val="bg1"/>
                  </a:solidFill>
                </a:ln>
                <a:solidFill>
                  <a:schemeClr val="bg1"/>
                </a:solidFill>
                <a:effectLst>
                  <a:outerShdw blurRad="50800" dist="38100" dir="2700000" algn="tl" rotWithShape="0">
                    <a:srgbClr val="000000">
                      <a:alpha val="43000"/>
                    </a:srgbClr>
                  </a:outerShdw>
                </a:effectLst>
                <a:latin typeface="KG Eliza Schuyler Script"/>
                <a:cs typeface="KG Eliza Schuyler Script"/>
              </a:rPr>
              <a:t>Title I Update</a:t>
            </a:r>
          </a:p>
        </p:txBody>
      </p:sp>
      <p:sp>
        <p:nvSpPr>
          <p:cNvPr id="12" name="TextBox 11"/>
          <p:cNvSpPr txBox="1"/>
          <p:nvPr/>
        </p:nvSpPr>
        <p:spPr>
          <a:xfrm>
            <a:off x="-1" y="1970137"/>
            <a:ext cx="4741989" cy="5078313"/>
          </a:xfrm>
          <a:prstGeom prst="rect">
            <a:avLst/>
          </a:prstGeom>
          <a:noFill/>
        </p:spPr>
        <p:txBody>
          <a:bodyPr wrap="square" rtlCol="0">
            <a:spAutoFit/>
          </a:bodyPr>
          <a:lstStyle/>
          <a:p>
            <a:r>
              <a:rPr lang="en-US" b="1" dirty="0"/>
              <a:t>Waterville Public Schools is a Title I District </a:t>
            </a:r>
            <a:endParaRPr lang="en-US" dirty="0"/>
          </a:p>
          <a:p>
            <a:r>
              <a:rPr lang="en-US" dirty="0"/>
              <a:t>Waterville School participates in the Title I Program. Title I, Part A is part of the Every Student Succeeds Act. Its goal is to ensure that all children have a fair, equal and significant opportunity to obtain a high-quality education and reach proficiency on challenging state academic standards. </a:t>
            </a:r>
          </a:p>
          <a:p>
            <a:r>
              <a:rPr lang="en-US" dirty="0"/>
              <a:t>Our Title I school qualifies for federal grant money which we use for additional staffing, parent involvement, staff development, and extended school day opportunities to help us meet that goal. This update is intended to provide you with important information about this law and your child’s education. </a:t>
            </a:r>
          </a:p>
          <a:p>
            <a:r>
              <a:rPr lang="en-US" dirty="0"/>
              <a:t>Please contact the principal if you would like more information about Title I activities or parent participation at your child’s school. </a:t>
            </a:r>
          </a:p>
        </p:txBody>
      </p:sp>
      <p:sp>
        <p:nvSpPr>
          <p:cNvPr id="13" name="TextBox 12"/>
          <p:cNvSpPr txBox="1"/>
          <p:nvPr/>
        </p:nvSpPr>
        <p:spPr>
          <a:xfrm>
            <a:off x="5081143" y="1216877"/>
            <a:ext cx="2676826" cy="5170646"/>
          </a:xfrm>
          <a:prstGeom prst="rect">
            <a:avLst/>
          </a:prstGeom>
          <a:noFill/>
        </p:spPr>
        <p:txBody>
          <a:bodyPr wrap="square" rtlCol="0">
            <a:spAutoFit/>
          </a:bodyPr>
          <a:lstStyle/>
          <a:p>
            <a:r>
              <a:rPr lang="en-US" sz="1400" b="1" dirty="0"/>
              <a:t>District and School Report Card Information </a:t>
            </a:r>
          </a:p>
          <a:p>
            <a:endParaRPr lang="en-US" sz="1400" dirty="0"/>
          </a:p>
          <a:p>
            <a:r>
              <a:rPr lang="en-US" sz="1600" dirty="0"/>
              <a:t>Are you interested in knowing how your child’s school did on state assessments? How different groups of children performed compared to other schools? You can find out by going to</a:t>
            </a:r>
          </a:p>
          <a:p>
            <a:r>
              <a:rPr lang="en-US" sz="1600" dirty="0"/>
              <a:t>reportcard.ospi.k12.wa.us. </a:t>
            </a:r>
          </a:p>
          <a:p>
            <a:r>
              <a:rPr lang="en-US" sz="1600" dirty="0"/>
              <a:t>The Report Card contains information about test results as well as other statistics about the school. To find results for Waterville  Public Schools, use the drop down menu in the box at the top left of the webpage to find Waterville School District and press </a:t>
            </a:r>
            <a:r>
              <a:rPr lang="en-US" sz="1600" b="1" dirty="0"/>
              <a:t>go</a:t>
            </a:r>
            <a:r>
              <a:rPr lang="en-US" sz="1600" dirty="0"/>
              <a:t>. </a:t>
            </a:r>
          </a:p>
        </p:txBody>
      </p:sp>
      <p:sp>
        <p:nvSpPr>
          <p:cNvPr id="14" name="TextBox 13"/>
          <p:cNvSpPr txBox="1"/>
          <p:nvPr/>
        </p:nvSpPr>
        <p:spPr>
          <a:xfrm>
            <a:off x="5081143" y="7134833"/>
            <a:ext cx="2676826" cy="369332"/>
          </a:xfrm>
          <a:prstGeom prst="rect">
            <a:avLst/>
          </a:prstGeom>
          <a:noFill/>
        </p:spPr>
        <p:txBody>
          <a:bodyPr wrap="square" rtlCol="0">
            <a:spAutoFit/>
          </a:bodyPr>
          <a:lstStyle/>
          <a:p>
            <a:r>
              <a:rPr lang="en-US" dirty="0"/>
              <a:t>EDIT HERE</a:t>
            </a:r>
          </a:p>
        </p:txBody>
      </p:sp>
      <p:pic>
        <p:nvPicPr>
          <p:cNvPr id="2" name="Picture 1">
            <a:extLst>
              <a:ext uri="{FF2B5EF4-FFF2-40B4-BE49-F238E27FC236}">
                <a16:creationId xmlns:a16="http://schemas.microsoft.com/office/drawing/2014/main" id="{125792DF-F671-46E3-8621-B04C509F80A3}"/>
              </a:ext>
            </a:extLst>
          </p:cNvPr>
          <p:cNvPicPr>
            <a:picLocks noChangeAspect="1"/>
          </p:cNvPicPr>
          <p:nvPr/>
        </p:nvPicPr>
        <p:blipFill>
          <a:blip r:embed="rId3"/>
          <a:stretch>
            <a:fillRect/>
          </a:stretch>
        </p:blipFill>
        <p:spPr>
          <a:xfrm>
            <a:off x="4892288" y="7026559"/>
            <a:ext cx="2735383" cy="793103"/>
          </a:xfrm>
          <a:prstGeom prst="rect">
            <a:avLst/>
          </a:prstGeom>
        </p:spPr>
      </p:pic>
      <p:sp>
        <p:nvSpPr>
          <p:cNvPr id="15" name="Rectangle 14">
            <a:extLst>
              <a:ext uri="{FF2B5EF4-FFF2-40B4-BE49-F238E27FC236}">
                <a16:creationId xmlns:a16="http://schemas.microsoft.com/office/drawing/2014/main" id="{8F1717A8-3A50-4012-8673-2CD37358E01E}"/>
              </a:ext>
            </a:extLst>
          </p:cNvPr>
          <p:cNvSpPr/>
          <p:nvPr/>
        </p:nvSpPr>
        <p:spPr>
          <a:xfrm>
            <a:off x="-14431" y="7198360"/>
            <a:ext cx="7772400" cy="2646878"/>
          </a:xfrm>
          <a:prstGeom prst="rect">
            <a:avLst/>
          </a:prstGeom>
        </p:spPr>
        <p:txBody>
          <a:bodyPr wrap="square">
            <a:spAutoFit/>
          </a:bodyPr>
          <a:lstStyle/>
          <a:p>
            <a:endParaRPr lang="en-US" sz="2000" dirty="0">
              <a:solidFill>
                <a:srgbClr val="000000"/>
              </a:solidFill>
              <a:latin typeface="Times New Roman" panose="02020603050405020304" pitchFamily="18" charset="0"/>
            </a:endParaRPr>
          </a:p>
          <a:p>
            <a:r>
              <a:rPr lang="en-US" sz="2000" dirty="0">
                <a:solidFill>
                  <a:srgbClr val="000000"/>
                </a:solidFill>
                <a:latin typeface="Times New Roman" panose="02020603050405020304" pitchFamily="18" charset="0"/>
              </a:rPr>
              <a:t> </a:t>
            </a:r>
            <a:r>
              <a:rPr lang="en-US" sz="1400" dirty="0">
                <a:solidFill>
                  <a:srgbClr val="000000"/>
                </a:solidFill>
                <a:latin typeface="Times New Roman" panose="02020603050405020304" pitchFamily="18" charset="0"/>
              </a:rPr>
              <a:t>All parents and guardians have the right to request information regarding the professional qualifications of your child’s classroom teacher(s) or instructional paraeducators. If you request this information, the district will provide you with the following: </a:t>
            </a:r>
          </a:p>
          <a:p>
            <a:r>
              <a:rPr lang="en-US" sz="1400" dirty="0">
                <a:solidFill>
                  <a:srgbClr val="000000"/>
                </a:solidFill>
                <a:latin typeface="Times New Roman" panose="02020603050405020304" pitchFamily="18" charset="0"/>
              </a:rPr>
              <a:t>1. Whether the teacher has met Washington teacher certification requirements for the grade level and subjects in which the teacher provides instruction; </a:t>
            </a:r>
          </a:p>
          <a:p>
            <a:r>
              <a:rPr lang="en-US" sz="1400" dirty="0">
                <a:solidFill>
                  <a:srgbClr val="000000"/>
                </a:solidFill>
                <a:latin typeface="Times New Roman" panose="02020603050405020304" pitchFamily="18" charset="0"/>
              </a:rPr>
              <a:t>2. Whether the teacher is teaching under a an emergency or other provisional status for which Washington qualifications or certification has been waived; </a:t>
            </a:r>
          </a:p>
          <a:p>
            <a:r>
              <a:rPr lang="en-US" sz="1400" dirty="0">
                <a:solidFill>
                  <a:srgbClr val="000000"/>
                </a:solidFill>
                <a:latin typeface="Times New Roman" panose="02020603050405020304" pitchFamily="18" charset="0"/>
              </a:rPr>
              <a:t>3. The college major of the teacher and any graduate degree or certificate; and </a:t>
            </a:r>
          </a:p>
          <a:p>
            <a:r>
              <a:rPr lang="en-US" sz="1400" dirty="0">
                <a:solidFill>
                  <a:srgbClr val="000000"/>
                </a:solidFill>
                <a:latin typeface="Times New Roman" panose="02020603050405020304" pitchFamily="18" charset="0"/>
              </a:rPr>
              <a:t>4. Whether your child is receiving Title I services from paraprofessionals, and if so, whether those paraprofessionals meet state/federal requirements of the Every Student Succeeds Act. </a:t>
            </a:r>
          </a:p>
        </p:txBody>
      </p:sp>
      <p:sp>
        <p:nvSpPr>
          <p:cNvPr id="16" name="Rectangle 15">
            <a:extLst>
              <a:ext uri="{FF2B5EF4-FFF2-40B4-BE49-F238E27FC236}">
                <a16:creationId xmlns:a16="http://schemas.microsoft.com/office/drawing/2014/main" id="{794C0BCD-BE81-4EAD-B56C-C2B3E905630B}"/>
              </a:ext>
            </a:extLst>
          </p:cNvPr>
          <p:cNvSpPr/>
          <p:nvPr/>
        </p:nvSpPr>
        <p:spPr>
          <a:xfrm>
            <a:off x="261061" y="6688557"/>
            <a:ext cx="3886200" cy="892552"/>
          </a:xfrm>
          <a:prstGeom prst="rect">
            <a:avLst/>
          </a:prstGeom>
        </p:spPr>
        <p:txBody>
          <a:bodyPr>
            <a:spAutoFit/>
          </a:bodyPr>
          <a:lstStyle/>
          <a:p>
            <a:endParaRPr lang="en-US" sz="1600" dirty="0">
              <a:solidFill>
                <a:srgbClr val="000000"/>
              </a:solidFill>
              <a:latin typeface="Times New Roman" panose="02020603050405020304" pitchFamily="18" charset="0"/>
            </a:endParaRPr>
          </a:p>
          <a:p>
            <a:r>
              <a:rPr lang="en-US" dirty="0">
                <a:solidFill>
                  <a:srgbClr val="000000"/>
                </a:solidFill>
                <a:latin typeface="Times New Roman" panose="02020603050405020304" pitchFamily="18" charset="0"/>
              </a:rPr>
              <a:t> </a:t>
            </a:r>
            <a:r>
              <a:rPr lang="en-US" b="1" i="1" dirty="0">
                <a:solidFill>
                  <a:srgbClr val="000000"/>
                </a:solidFill>
                <a:latin typeface="Times New Roman" panose="02020603050405020304" pitchFamily="18" charset="0"/>
              </a:rPr>
              <a:t>Right to Request Teacher and Para Qualifications </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13" descr="Slide08.png"/>
          <p:cNvPicPr>
            <a:picLocks noChangeAspect="1"/>
          </p:cNvPicPr>
          <p:nvPr/>
        </p:nvPicPr>
        <p:blipFill>
          <a:blip r:embed="rId2"/>
          <a:stretch>
            <a:fillRect/>
          </a:stretch>
        </p:blipFill>
        <p:spPr>
          <a:xfrm>
            <a:off x="0" y="0"/>
            <a:ext cx="7772400" cy="10058401"/>
          </a:xfrm>
          <a:prstGeom prst="rect">
            <a:avLst/>
          </a:prstGeom>
        </p:spPr>
      </p:pic>
      <p:sp>
        <p:nvSpPr>
          <p:cNvPr id="6" name="TextBox 5"/>
          <p:cNvSpPr txBox="1"/>
          <p:nvPr/>
        </p:nvSpPr>
        <p:spPr>
          <a:xfrm>
            <a:off x="-1" y="9944172"/>
            <a:ext cx="1261884" cy="184666"/>
          </a:xfrm>
          <a:prstGeom prst="rect">
            <a:avLst/>
          </a:prstGeom>
          <a:noFill/>
        </p:spPr>
        <p:txBody>
          <a:bodyPr wrap="none" rtlCol="0">
            <a:spAutoFit/>
          </a:bodyPr>
          <a:lstStyle/>
          <a:p>
            <a:pPr algn="ctr"/>
            <a:r>
              <a:rPr lang="en-US" sz="600" dirty="0">
                <a:latin typeface="Times New Roman"/>
                <a:cs typeface="Times New Roman"/>
              </a:rPr>
              <a:t>©2017 EB Academic Camps, LLC</a:t>
            </a:r>
          </a:p>
        </p:txBody>
      </p:sp>
      <p:sp>
        <p:nvSpPr>
          <p:cNvPr id="7" name="TextBox 6"/>
          <p:cNvSpPr txBox="1"/>
          <p:nvPr/>
        </p:nvSpPr>
        <p:spPr>
          <a:xfrm>
            <a:off x="214598" y="715826"/>
            <a:ext cx="2320956" cy="369332"/>
          </a:xfrm>
          <a:prstGeom prst="rect">
            <a:avLst/>
          </a:prstGeom>
          <a:noFill/>
        </p:spPr>
        <p:txBody>
          <a:bodyPr wrap="none" rtlCol="0">
            <a:spAutoFit/>
          </a:bodyPr>
          <a:lstStyle/>
          <a:p>
            <a:r>
              <a:rPr lang="en-US" dirty="0">
                <a:effectLst>
                  <a:outerShdw blurRad="50800" dist="38100" dir="2700000" algn="tl" rotWithShape="0">
                    <a:srgbClr val="000000">
                      <a:alpha val="43000"/>
                    </a:srgbClr>
                  </a:outerShdw>
                </a:effectLst>
                <a:latin typeface="KG All of Me"/>
                <a:cs typeface="KG All of Me"/>
              </a:rPr>
              <a:t>2021-2022 School Year</a:t>
            </a:r>
          </a:p>
        </p:txBody>
      </p:sp>
      <p:sp>
        <p:nvSpPr>
          <p:cNvPr id="9" name="TextBox 8"/>
          <p:cNvSpPr txBox="1"/>
          <p:nvPr/>
        </p:nvSpPr>
        <p:spPr>
          <a:xfrm>
            <a:off x="0" y="1293645"/>
            <a:ext cx="4779463" cy="523220"/>
          </a:xfrm>
          <a:prstGeom prst="rect">
            <a:avLst/>
          </a:prstGeom>
          <a:noFill/>
        </p:spPr>
        <p:txBody>
          <a:bodyPr wrap="square" rtlCol="0">
            <a:spAutoFit/>
          </a:bodyPr>
          <a:lstStyle/>
          <a:p>
            <a:pPr algn="ctr"/>
            <a:r>
              <a:rPr lang="en-US" sz="2800" dirty="0">
                <a:ln>
                  <a:solidFill>
                    <a:schemeClr val="bg1"/>
                  </a:solidFill>
                </a:ln>
                <a:solidFill>
                  <a:schemeClr val="bg1"/>
                </a:solidFill>
                <a:effectLst>
                  <a:outerShdw blurRad="50800" dist="38100" dir="2700000" algn="tl" rotWithShape="0">
                    <a:srgbClr val="000000">
                      <a:alpha val="43000"/>
                    </a:srgbClr>
                  </a:outerShdw>
                </a:effectLst>
                <a:latin typeface="KG Eliza Schuyler Script"/>
                <a:cs typeface="KG Eliza Schuyler Script"/>
              </a:rPr>
              <a:t>Parent Involvement Policy</a:t>
            </a:r>
          </a:p>
        </p:txBody>
      </p:sp>
      <p:sp>
        <p:nvSpPr>
          <p:cNvPr id="11" name="TextBox 10"/>
          <p:cNvSpPr txBox="1"/>
          <p:nvPr/>
        </p:nvSpPr>
        <p:spPr>
          <a:xfrm>
            <a:off x="4895615" y="6526665"/>
            <a:ext cx="3001596" cy="477054"/>
          </a:xfrm>
          <a:prstGeom prst="rect">
            <a:avLst/>
          </a:prstGeom>
          <a:noFill/>
        </p:spPr>
        <p:txBody>
          <a:bodyPr wrap="square" rtlCol="0">
            <a:spAutoFit/>
          </a:bodyPr>
          <a:lstStyle/>
          <a:p>
            <a:pPr algn="ctr"/>
            <a:r>
              <a:rPr lang="en-US" sz="2500" dirty="0">
                <a:ln>
                  <a:solidFill>
                    <a:schemeClr val="bg1"/>
                  </a:solidFill>
                </a:ln>
                <a:solidFill>
                  <a:schemeClr val="bg1"/>
                </a:solidFill>
                <a:effectLst>
                  <a:outerShdw blurRad="50800" dist="38100" dir="2700000" algn="tl" rotWithShape="0">
                    <a:srgbClr val="000000">
                      <a:alpha val="43000"/>
                    </a:srgbClr>
                  </a:outerShdw>
                </a:effectLst>
                <a:latin typeface="KG Eliza Schuyler Script"/>
                <a:cs typeface="KG Eliza Schuyler Script"/>
              </a:rPr>
              <a:t>Citizen Complaints</a:t>
            </a:r>
          </a:p>
        </p:txBody>
      </p:sp>
      <p:sp>
        <p:nvSpPr>
          <p:cNvPr id="13" name="TextBox 12"/>
          <p:cNvSpPr txBox="1"/>
          <p:nvPr/>
        </p:nvSpPr>
        <p:spPr>
          <a:xfrm>
            <a:off x="169577" y="2237808"/>
            <a:ext cx="4741989" cy="7540526"/>
          </a:xfrm>
          <a:prstGeom prst="rect">
            <a:avLst/>
          </a:prstGeom>
          <a:noFill/>
        </p:spPr>
        <p:txBody>
          <a:bodyPr wrap="square" rtlCol="0">
            <a:spAutoFit/>
          </a:bodyPr>
          <a:lstStyle/>
          <a:p>
            <a:r>
              <a:rPr lang="en-US" sz="1400" dirty="0"/>
              <a:t>The board recognizes that involvement of parents and </a:t>
            </a:r>
            <a:r>
              <a:rPr lang="en-US" sz="1200" dirty="0"/>
              <a:t>guardians (hereafter “parents”) contributes to the achievement of academic standards by students participating in district programs. The board views the education of students as a cooperative effort among school, parents and community. The board expects that its schools will carry out programs, activities and procedures in accordance with the statutory definition of parental involvement. Parental involvement means the participation of parents in regular, two-way, and meaningful communication involving student academic learning and other school activities, including ensuring that parents: </a:t>
            </a:r>
          </a:p>
          <a:p>
            <a:r>
              <a:rPr lang="en-US" sz="1200" dirty="0"/>
              <a:t>A. Play an integral role in assisting their child’s learning; </a:t>
            </a:r>
          </a:p>
          <a:p>
            <a:r>
              <a:rPr lang="en-US" sz="1200" dirty="0"/>
              <a:t>B. Participate and are encouraged to be actively involved in their child’s education at school; and </a:t>
            </a:r>
          </a:p>
          <a:p>
            <a:r>
              <a:rPr lang="en-US" sz="1200" dirty="0"/>
              <a:t>C. Become partners in their child’s education and are included, as appropriate, in decision-making and on advisory committees to assist in the education of their child. </a:t>
            </a:r>
          </a:p>
          <a:p>
            <a:endParaRPr lang="en-US" sz="1200" dirty="0"/>
          </a:p>
          <a:p>
            <a:r>
              <a:rPr lang="en-US" sz="1200" dirty="0"/>
              <a:t>Additionally, to ensure effective involvement of parents and to support a partnership among the school, parents, and the community, the board adopts as part of its policy the following guidance for parent involvement at each school assisted by Title I, Part A funds: </a:t>
            </a:r>
          </a:p>
          <a:p>
            <a:r>
              <a:rPr lang="en-US" sz="1200" dirty="0"/>
              <a:t>1. Provide assistance to parents of children served by the school or district, as appropriate, in understanding topics such as: </a:t>
            </a:r>
          </a:p>
          <a:p>
            <a:r>
              <a:rPr lang="en-US" sz="1200" dirty="0"/>
              <a:t>a. Washington’s academic standards; </a:t>
            </a:r>
          </a:p>
          <a:p>
            <a:r>
              <a:rPr lang="en-US" sz="1200" dirty="0"/>
              <a:t>b. State and local assessments, including alternate assessments; </a:t>
            </a:r>
          </a:p>
          <a:p>
            <a:r>
              <a:rPr lang="en-US" sz="1200" dirty="0"/>
              <a:t>c. The requirements of Title I; </a:t>
            </a:r>
          </a:p>
          <a:p>
            <a:r>
              <a:rPr lang="en-US" sz="1200" dirty="0"/>
              <a:t>d. How to monitor their child’s progress; and </a:t>
            </a:r>
          </a:p>
          <a:p>
            <a:r>
              <a:rPr lang="en-US" sz="1200" dirty="0"/>
              <a:t>e. How to work with educators to improve the achievement of their children. </a:t>
            </a:r>
          </a:p>
          <a:p>
            <a:r>
              <a:rPr lang="en-US" sz="1200" dirty="0"/>
              <a:t>2. Provide materials and training to help parents work with their children to improve their children’s academic achievement. </a:t>
            </a:r>
          </a:p>
          <a:p>
            <a:r>
              <a:rPr lang="en-US" sz="1200" dirty="0"/>
              <a:t>3. Educate teachers, specialized instructional support personnel, principals, and other staff with the assistance of parents, in the value and utility of contributions of parents and how to do the following: </a:t>
            </a:r>
          </a:p>
          <a:p>
            <a:r>
              <a:rPr lang="en-US" sz="1400" dirty="0"/>
              <a:t>a. Reach out, communicate, and work with parents as equal partners; </a:t>
            </a:r>
          </a:p>
          <a:p>
            <a:r>
              <a:rPr lang="en-US" sz="1400" dirty="0"/>
              <a:t>b. Implement and coordinate parent programs; and </a:t>
            </a:r>
          </a:p>
          <a:p>
            <a:r>
              <a:rPr lang="en-US" sz="1400" dirty="0"/>
              <a:t>c. Build ties between parents and schools. </a:t>
            </a:r>
          </a:p>
          <a:p>
            <a:endParaRPr lang="en-US" dirty="0"/>
          </a:p>
        </p:txBody>
      </p:sp>
      <p:sp>
        <p:nvSpPr>
          <p:cNvPr id="15" name="TextBox 14"/>
          <p:cNvSpPr txBox="1"/>
          <p:nvPr/>
        </p:nvSpPr>
        <p:spPr>
          <a:xfrm>
            <a:off x="5037692" y="2083619"/>
            <a:ext cx="2676826" cy="3970318"/>
          </a:xfrm>
          <a:prstGeom prst="rect">
            <a:avLst/>
          </a:prstGeom>
          <a:noFill/>
        </p:spPr>
        <p:txBody>
          <a:bodyPr wrap="square" rtlCol="0">
            <a:spAutoFit/>
          </a:bodyPr>
          <a:lstStyle/>
          <a:p>
            <a:r>
              <a:rPr lang="en-US" sz="1400" dirty="0"/>
              <a:t>4. Coordinate and integrate parent and family engagement strategies, to the extent feasible and appropriate, with similar strategies used under other programs. </a:t>
            </a:r>
          </a:p>
          <a:p>
            <a:r>
              <a:rPr lang="en-US" sz="1400" dirty="0"/>
              <a:t>5. Ensure that information related to the school and parent programs, meetings, and other activities is provided to the parents of participating children in an understandable and uniform format, and to the extent practicable, in a language that parents can understand. When necessary and upon request, this information will be provided in an alternative format. </a:t>
            </a:r>
          </a:p>
        </p:txBody>
      </p:sp>
      <p:sp>
        <p:nvSpPr>
          <p:cNvPr id="16" name="TextBox 15"/>
          <p:cNvSpPr txBox="1"/>
          <p:nvPr/>
        </p:nvSpPr>
        <p:spPr>
          <a:xfrm>
            <a:off x="5058000" y="7021754"/>
            <a:ext cx="2676826" cy="2800767"/>
          </a:xfrm>
          <a:prstGeom prst="rect">
            <a:avLst/>
          </a:prstGeom>
          <a:noFill/>
        </p:spPr>
        <p:txBody>
          <a:bodyPr wrap="square" rtlCol="0">
            <a:spAutoFit/>
          </a:bodyPr>
          <a:lstStyle/>
          <a:p>
            <a:r>
              <a:rPr lang="en-US" sz="1600" dirty="0"/>
              <a:t>If you believe that the law that applies to federal programs like Title I has been violated, you have the right to file a complaint. First contact your child’s school. If you can’t reach a solution, you can file a Citizen Complaint through the Office of the Superintendent of Public Instruction.</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37</TotalTime>
  <Words>926</Words>
  <Application>Microsoft Office PowerPoint</Application>
  <PresentationFormat>Custom</PresentationFormat>
  <Paragraphs>45</Paragraphs>
  <Slides>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vt:i4>
      </vt:variant>
    </vt:vector>
  </HeadingPairs>
  <TitlesOfParts>
    <vt:vector size="8" baseType="lpstr">
      <vt:lpstr>Arial</vt:lpstr>
      <vt:lpstr>Calibri</vt:lpstr>
      <vt:lpstr>KG All of Me</vt:lpstr>
      <vt:lpstr>KG Eliza Schuyler Script</vt:lpstr>
      <vt:lpstr>Times New Roman</vt:lpstr>
      <vt:lpstr>Office Theme</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Robert Mitchell</dc:creator>
  <cp:lastModifiedBy>Gina Mullendore</cp:lastModifiedBy>
  <cp:revision>11</cp:revision>
  <dcterms:created xsi:type="dcterms:W3CDTF">2017-04-30T21:01:33Z</dcterms:created>
  <dcterms:modified xsi:type="dcterms:W3CDTF">2021-10-21T21:32:40Z</dcterms:modified>
</cp:coreProperties>
</file>